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90" r:id="rId2"/>
    <p:sldId id="491" r:id="rId3"/>
    <p:sldId id="492" r:id="rId4"/>
    <p:sldId id="494" r:id="rId5"/>
    <p:sldId id="495" r:id="rId6"/>
    <p:sldId id="496" r:id="rId7"/>
    <p:sldId id="497" r:id="rId8"/>
    <p:sldId id="499" r:id="rId9"/>
    <p:sldId id="500" r:id="rId10"/>
    <p:sldId id="505" r:id="rId11"/>
    <p:sldId id="360" r:id="rId12"/>
    <p:sldId id="479" r:id="rId13"/>
    <p:sldId id="508" r:id="rId14"/>
    <p:sldId id="483" r:id="rId15"/>
    <p:sldId id="507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955"/>
    <a:srgbClr val="0033CC"/>
    <a:srgbClr val="F6FDA1"/>
    <a:srgbClr val="FFFFE5"/>
    <a:srgbClr val="FFFFCC"/>
    <a:srgbClr val="F5F5F5"/>
    <a:srgbClr val="FF99FF"/>
    <a:srgbClr val="FFDDDD"/>
    <a:srgbClr val="FFFF99"/>
    <a:srgbClr val="DCD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>
        <p:scale>
          <a:sx n="78" d="100"/>
          <a:sy n="78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89B196-3E89-412A-83D1-9B3B02C8522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52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355"/>
            <a:ext cx="5438775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FF57DB-B8EA-4374-9E0A-52620D5D84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8637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EC003-A287-4046-9CE7-5E64995B5C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สำนักง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F57DB-B8EA-4374-9E0A-52620D5D847E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สำนักง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F57DB-B8EA-4374-9E0A-52620D5D847E}" type="slidenum">
              <a:rPr lang="en-US" smtClean="0"/>
              <a:pPr>
                <a:defRPr/>
              </a:pPr>
              <a:t>13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7FFD-4357-44E8-A4C3-BD95D2D3DF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C053-337F-4B24-8045-7631B9A50FF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C60FB-31C1-460C-AFE2-31ED4D3278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0EDE-D278-4E31-AD5D-DC87DBE0E8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514F2-7111-4BD5-9DAD-7320D8AB47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4EF5-440F-4695-AF1F-A05EB5A3830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1B13B-FA6F-4901-8165-2F500B26565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357CA-D313-482E-89EB-8CF8F3CB177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35D6-8CE3-4A79-82A0-CFADF5A9FD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9150-C5AB-4FC8-8B98-AF2EB19B2E5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8F39A-F766-40C5-95A1-0409AF0248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5F48BD-07EA-4133-9387-2B86ADE8C6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th/url?sa=i&amp;rct=j&amp;q=&amp;esrc=s&amp;source=images&amp;cd=&amp;cad=rja&amp;uact=8&amp;ved=0ahUKEwjqvuudgoTKAhXTG44KHSnAA2UQjRwIBw&amp;url=http://www.y2m.ae/blog/10-facts-you-didnt-know-about-marketing-and-advertising/billboard/&amp;bvm=bv.110151844,d.c2E&amp;psig=AFQjCNEL1zat0DMWoK7lpzeoGwqY0fqyoQ&amp;ust=145157978014854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a.un.org/unpd/wpp/index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th/url?sa=i&amp;rct=j&amp;q=&amp;esrc=s&amp;frm=1&amp;source=images&amp;cd=&amp;cad=rja&amp;uact=8&amp;ved=0CAcQjRxqFQoTCInByrSc0scCFUmRjgod5y8BtA&amp;url=http://fundmanagertalk.com/investment-target-price-trap/&amp;ei=3rTjVYnaCMmiugTn34SgCw&amp;psig=AFQjCNHTmbsryIgEvY2dj4gokfShMs6OUQ&amp;ust=144107266150595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23850" y="285750"/>
            <a:ext cx="8640763" cy="2162175"/>
          </a:xfrm>
          <a:solidFill>
            <a:srgbClr val="FFCD2D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th-TH" sz="4000" b="1" dirty="0" smtClean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ระบบการดูแลระยะยาวด้านสาธารณสุขสำหรับผู้สูงอายุที่มีภาวะพึ่งพิงภายใต้ระบบหลักประกันสุขภาพแห่งชาติ</a:t>
            </a:r>
            <a:br>
              <a:rPr lang="th-TH" sz="4000" b="1" dirty="0" smtClean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( ในส่วน องค์กรปกครองส่วนท้องถิ่น)</a:t>
            </a:r>
            <a:endParaRPr lang="en-US" sz="3200" b="1" dirty="0" smtClean="0">
              <a:solidFill>
                <a:srgbClr val="0033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733801" y="5486400"/>
            <a:ext cx="5302250" cy="700087"/>
          </a:xfrm>
          <a:solidFill>
            <a:srgbClr val="CCFFFF"/>
          </a:solidFill>
        </p:spPr>
        <p:txBody>
          <a:bodyPr/>
          <a:lstStyle/>
          <a:p>
            <a:pPr algn="r" eaLnBrk="1" hangingPunct="1"/>
            <a:r>
              <a:rPr lang="th-TH" sz="20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สมชาย  รักวงษ์วาน</a:t>
            </a:r>
            <a:endParaRPr lang="th-TH" sz="15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  <a:p>
            <a:pPr algn="r" eaLnBrk="1" hangingPunct="1"/>
            <a:r>
              <a:rPr lang="th-TH" sz="15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สำนักงานหลักประกันสุขภาพแห่งชาติ  เขต 4 สระบุรี</a:t>
            </a:r>
            <a:endParaRPr lang="en-US" sz="15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2" name="Picture 9" descr="C:\Users\kanchana.s\AppData\Local\Microsoft\Windows\Temporary Internet Files\Content.IE5\00IYDD7Q\MC90034352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360988"/>
            <a:ext cx="2447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6" descr="a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3763" y="2659063"/>
            <a:ext cx="416242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8313" y="2924175"/>
            <a:ext cx="2590800" cy="20621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ขอบคุณ....ที่ให้หลักประกันสุขภาพและคุณภาพชีวิตที่ดีแก่พวกเรา</a:t>
            </a:r>
          </a:p>
        </p:txBody>
      </p:sp>
      <p:pic>
        <p:nvPicPr>
          <p:cNvPr id="7" name="Picture 9" descr="C:\Users\kanchana.s\AppData\Local\Microsoft\Windows\Temporary Internet Files\Content.IE5\00IYDD7Q\MC90034352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0"/>
            <a:ext cx="2447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857250"/>
          </a:xfrm>
          <a:solidFill>
            <a:srgbClr val="FFCD2D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l" eaLnBrk="1" hangingPunct="1"/>
            <a:r>
              <a:rPr lang="th-TH" sz="36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6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6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บทบาทของ อปท. </a:t>
            </a:r>
            <a:r>
              <a:rPr lang="th-TH" sz="32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32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</a:br>
            <a:endParaRPr lang="en-US" sz="3200" b="1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4732338"/>
          </a:xfrm>
          <a:solidFill>
            <a:srgbClr val="E5FEFF"/>
          </a:solidFill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th-TH" sz="2800" smtClean="0">
                <a:latin typeface="Tahoma" pitchFamily="34" charset="0"/>
                <a:cs typeface="Tahoma" pitchFamily="34" charset="0"/>
              </a:rPr>
              <a:t>๒.๑ มีการบริหารจัดการกองทุนหลักประกันสุขภาพ อปท.     </a:t>
            </a:r>
          </a:p>
          <a:p>
            <a:pPr marL="514350" indent="-514350" eaLnBrk="1" hangingPunct="1">
              <a:buFontTx/>
              <a:buNone/>
            </a:pPr>
            <a:r>
              <a:rPr lang="th-TH" sz="2800" smtClean="0">
                <a:latin typeface="Tahoma" pitchFamily="34" charset="0"/>
                <a:cs typeface="Tahoma" pitchFamily="34" charset="0"/>
              </a:rPr>
              <a:t>       ตามหลักเกณฑ์ที่ ประกาศอย่างต่อเนื่อง</a:t>
            </a:r>
          </a:p>
          <a:p>
            <a:pPr marL="514350" indent="-514350" eaLnBrk="1" hangingPunct="1">
              <a:buFontTx/>
              <a:buNone/>
            </a:pPr>
            <a:r>
              <a:rPr lang="th-TH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๒.๒ มีการจัดระบบและสนับสนุนให้บริการ </a:t>
            </a:r>
            <a:r>
              <a:rPr lang="en-US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LTC </a:t>
            </a:r>
            <a:r>
              <a:rPr lang="th-TH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ในพื้นที่</a:t>
            </a:r>
          </a:p>
          <a:p>
            <a:pPr marL="514350" indent="-514350" eaLnBrk="1" hangingPunct="1">
              <a:buFontTx/>
              <a:buNone/>
            </a:pPr>
            <a:r>
              <a:rPr lang="th-TH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     ร่วมกับหน่วยบริการ	ปฐมภูมิและเครือข่ายในพื้นที่  </a:t>
            </a:r>
          </a:p>
          <a:p>
            <a:pPr marL="514350" indent="-514350" eaLnBrk="1" hangingPunct="1">
              <a:buFontTx/>
              <a:buNone/>
            </a:pPr>
            <a:r>
              <a:rPr lang="th-TH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     (ซื้อบริการ) ตามแผนการบริการ </a:t>
            </a:r>
            <a:r>
              <a:rPr lang="en-US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LTC</a:t>
            </a:r>
            <a:r>
              <a:rPr lang="th-TH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ของ</a:t>
            </a:r>
          </a:p>
          <a:p>
            <a:pPr marL="514350" indent="-514350" eaLnBrk="1" hangingPunct="1">
              <a:buFontTx/>
              <a:buNone/>
            </a:pPr>
            <a:r>
              <a:rPr lang="th-TH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     กลุ่มเป้าหมายเป็นรายคน</a:t>
            </a:r>
            <a:r>
              <a:rPr lang="en-US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Care plan</a:t>
            </a:r>
            <a:r>
              <a:rPr lang="th-TH" sz="28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) </a:t>
            </a:r>
          </a:p>
          <a:p>
            <a:pPr marL="514350" indent="-514350" eaLnBrk="1" hangingPunct="1">
              <a:buFontTx/>
              <a:buNone/>
            </a:pPr>
            <a:r>
              <a:rPr lang="th-TH" sz="2800" smtClean="0">
                <a:latin typeface="Tahoma" pitchFamily="34" charset="0"/>
                <a:cs typeface="Tahoma" pitchFamily="34" charset="0"/>
              </a:rPr>
              <a:t> ๒.๓ มีการสนับสนุนการจัดบริการ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LTC </a:t>
            </a:r>
            <a:r>
              <a:rPr lang="th-TH" sz="2800" smtClean="0">
                <a:latin typeface="Tahoma" pitchFamily="34" charset="0"/>
                <a:cs typeface="Tahoma" pitchFamily="34" charset="0"/>
              </a:rPr>
              <a:t>ของศูนย์พัฒนา</a:t>
            </a:r>
          </a:p>
          <a:p>
            <a:pPr marL="514350" indent="-514350" eaLnBrk="1" hangingPunct="1">
              <a:buFontTx/>
              <a:buNone/>
            </a:pPr>
            <a:r>
              <a:rPr lang="th-TH" sz="2800" smtClean="0">
                <a:latin typeface="Tahoma" pitchFamily="34" charset="0"/>
                <a:cs typeface="Tahoma" pitchFamily="34" charset="0"/>
              </a:rPr>
              <a:t>       คุณภาพชีวิตผู้สูงอายุในชุมชน (ถ้าพร้อม)</a:t>
            </a:r>
          </a:p>
          <a:p>
            <a:pPr marL="514350" indent="-514350" eaLnBrk="1" hangingPunct="1">
              <a:buFontTx/>
              <a:buNone/>
            </a:pPr>
            <a:r>
              <a:rPr lang="th-TH" sz="2000" smtClean="0">
                <a:latin typeface="Tahoma" pitchFamily="34" charset="0"/>
                <a:cs typeface="Tahoma" pitchFamily="34" charset="0"/>
              </a:rPr>
              <a:t>	</a:t>
            </a:r>
            <a:endParaRPr lang="en-US" sz="20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62BE02-B613-4BBB-AA19-114E5936783E}" type="slidenum">
              <a:rPr lang="en-US" altLang="en-US" sz="1600" b="1" smtClean="0">
                <a:latin typeface="Tahoma" pitchFamily="34" charset="0"/>
                <a:cs typeface="Tahoma" pitchFamily="34" charset="0"/>
              </a:rPr>
              <a:pPr/>
              <a:t>11</a:t>
            </a:fld>
            <a:endParaRPr lang="th-TH" altLang="en-US" sz="16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2819400"/>
          </a:xfrm>
        </p:spPr>
        <p:txBody>
          <a:bodyPr/>
          <a:lstStyle/>
          <a:p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ความคืบหน้าการดำเนินงานการดูแลระยะยาวด้านสาธารณสุขสำหรับผู้สูงอายุที่มีภาวะพึ่งพิงปี ๒๕๕๙</a:t>
            </a:r>
            <a:r>
              <a:rPr lang="en-US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en-US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องค์การปกครองส่วนท้องถิ่น</a:t>
            </a:r>
            <a:r>
              <a:rPr lang="en-US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endParaRPr lang="th-TH" sz="4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0EDE-D278-4E31-AD5D-DC87DBE0E801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/>
          <a:lstStyle/>
          <a:p>
            <a:r>
              <a:rPr lang="th-TH" dirty="0" smtClean="0">
                <a:solidFill>
                  <a:srgbClr val="0033CC"/>
                </a:solidFill>
              </a:rPr>
              <a:t>แนวทางการดำเนินงานการดูแลผู้สูงอายุ</a:t>
            </a:r>
            <a:endParaRPr lang="th-TH" dirty="0">
              <a:solidFill>
                <a:srgbClr val="0033CC"/>
              </a:solidFill>
            </a:endParaRPr>
          </a:p>
        </p:txBody>
      </p:sp>
      <p:pic>
        <p:nvPicPr>
          <p:cNvPr id="7" name="รูปภาพ 6" descr="C:\Users\somchai.r\AppData\Local\Temp\Low\Domino Web Access\146128816614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245" y="1444379"/>
            <a:ext cx="5731510" cy="39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>
          <a:xfrm>
            <a:off x="-762000" y="990600"/>
            <a:ext cx="10363200" cy="5867400"/>
          </a:xfrm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0EDE-D278-4E31-AD5D-DC87DBE0E801}" type="slidenum">
              <a:rPr lang="en-US" smtClean="0"/>
              <a:pPr>
                <a:defRPr/>
              </a:pPr>
              <a:t>13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/>
          <a:lstStyle/>
          <a:p>
            <a:r>
              <a:rPr lang="th-TH" dirty="0" smtClean="0">
                <a:solidFill>
                  <a:srgbClr val="0033CC"/>
                </a:solidFill>
              </a:rPr>
              <a:t>แนวทางการดำเนินงานการดูแลผู้สูงอายุ (ร่าง )</a:t>
            </a:r>
            <a:endParaRPr lang="th-TH" dirty="0">
              <a:solidFill>
                <a:srgbClr val="0033CC"/>
              </a:solidFill>
            </a:endParaRPr>
          </a:p>
        </p:txBody>
      </p:sp>
      <p:pic>
        <p:nvPicPr>
          <p:cNvPr id="9" name="รูปภาพ 8" descr="C:\Users\somchai.r\AppData\Local\Temp\Low\Domino Web Access\14612881689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635D6-8CE3-4A79-82A0-CFADF5A9FD15}" type="slidenum">
              <a:rPr lang="en-US" smtClean="0"/>
              <a:pPr>
                <a:defRPr/>
              </a:pPr>
              <a:t>14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r>
              <a:rPr lang="en-US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การจัดสรรงบ </a:t>
            </a:r>
            <a:r>
              <a:rPr lang="en-US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LTC </a:t>
            </a:r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๕๙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752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งบ ๑๐๐ ลบ.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(หน่วยบริการ)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648831"/>
            <a:ext cx="3200400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หน่วยบริการส่งผลการคัดกรองผู้สูงอายุกลุ่มติดบ้านติดเตียง (สิทธิ์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UC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ADL&lt;=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เลขที่บัตรประชาชน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ให้กับ สปสช.เขต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775" y="685800"/>
            <a:ext cx="3048000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สปสช.เขต ตรวจสอบสิทธิ์ และรวบรวมส่ง สปสช.ส่วนกลางเพื่อจัดสรรงบ ๕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๐๐๐ บ.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ราย ให้กับกองทุนฯ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(๑๕กพ.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มี.ค๕๙)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334000"/>
            <a:ext cx="1676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งบ ๕๐๐ ลบ.</a:t>
            </a:r>
          </a:p>
          <a:p>
            <a:pPr algn="ctr"/>
            <a:r>
              <a:rPr lang="th-TH" dirty="0" smtClean="0"/>
              <a:t>(อปท.)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5181600"/>
            <a:ext cx="335280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อนุกรรมการ </a:t>
            </a:r>
            <a:r>
              <a:rPr lang="en-US" dirty="0" smtClean="0"/>
              <a:t>LTC  </a:t>
            </a:r>
            <a:r>
              <a:rPr lang="th-TH" dirty="0" smtClean="0"/>
              <a:t>พิจารณาจัดสรรงบประมาณ </a:t>
            </a:r>
            <a:r>
              <a:rPr lang="en-US" dirty="0" smtClean="0"/>
              <a:t> </a:t>
            </a:r>
            <a:r>
              <a:rPr lang="th-TH" dirty="0" smtClean="0"/>
              <a:t>ตาม </a:t>
            </a:r>
            <a:r>
              <a:rPr lang="en-US" dirty="0" smtClean="0"/>
              <a:t>Care Plan </a:t>
            </a:r>
            <a:r>
              <a:rPr lang="th-TH" dirty="0" smtClean="0"/>
              <a:t>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มี.ค๕๙)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200400"/>
            <a:ext cx="5181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หน่วยบริการนำข้อมูลผู้ที่มีคะแนนคัดกรอง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ADL&lt;=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๑๑แบ่งเป็น ๔ กลุ่มตามชุดสิทธิประโยชน์และอัตราค่าชดเชยค่าบริการด้านสาธารณสุขสำหรับผู้สูงอายุที่มีภาวะพึ่งพิง และจัดทำ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Care Plan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เสนอ อนุกรรมการ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LTC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3225" y="5181600"/>
            <a:ext cx="297180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กองทุนฯโอนงบประมาณ </a:t>
            </a:r>
            <a:r>
              <a:rPr lang="en-US" dirty="0" smtClean="0"/>
              <a:t>LTC </a:t>
            </a:r>
            <a:r>
              <a:rPr lang="th-TH" dirty="0" smtClean="0"/>
              <a:t>ให้หน่วยบริการ</a:t>
            </a:r>
          </a:p>
          <a:p>
            <a:r>
              <a:rPr lang="th-TH" dirty="0" smtClean="0"/>
              <a:t> 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มี.ค ๕๙)</a:t>
            </a:r>
            <a:endParaRPr lang="th-TH" dirty="0"/>
          </a:p>
        </p:txBody>
      </p:sp>
      <p:cxnSp>
        <p:nvCxnSpPr>
          <p:cNvPr id="16" name="Elbow Connector 15"/>
          <p:cNvCxnSpPr/>
          <p:nvPr/>
        </p:nvCxnSpPr>
        <p:spPr>
          <a:xfrm rot="5400000">
            <a:off x="3218884" y="1048316"/>
            <a:ext cx="2249031" cy="6096000"/>
          </a:xfrm>
          <a:prstGeom prst="bentConnector3">
            <a:avLst>
              <a:gd name="adj1" fmla="val 89179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3"/>
            <a:endCxn id="7" idx="1"/>
          </p:cNvCxnSpPr>
          <p:nvPr/>
        </p:nvCxnSpPr>
        <p:spPr>
          <a:xfrm flipV="1">
            <a:off x="1981200" y="1772216"/>
            <a:ext cx="381000" cy="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36275" y="1752600"/>
            <a:ext cx="381000" cy="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58194" y="2781300"/>
            <a:ext cx="837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9" idx="0"/>
          </p:cNvCxnSpPr>
          <p:nvPr/>
        </p:nvCxnSpPr>
        <p:spPr>
          <a:xfrm rot="5400000">
            <a:off x="800497" y="5066903"/>
            <a:ext cx="533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905000" y="5715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638800" y="5715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19200" y="5334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b="1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endParaRPr lang="th-TH" sz="3600" b="1">
              <a:solidFill>
                <a:srgbClr val="0033CC"/>
              </a:solidFill>
            </a:endParaRPr>
          </a:p>
        </p:txBody>
      </p:sp>
      <p:pic>
        <p:nvPicPr>
          <p:cNvPr id="18436" name="Picture 4" descr="หลอมรวมเครือข่าย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65250"/>
            <a:ext cx="7539038" cy="5084763"/>
          </a:xfrm>
        </p:spPr>
      </p:pic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4500563" y="476250"/>
            <a:ext cx="3887787" cy="150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th-TH" altLang="zh-CN" sz="2200" b="1" dirty="0">
                <a:solidFill>
                  <a:srgbClr val="002060"/>
                </a:solidFill>
                <a:cs typeface="Tahoma" pitchFamily="34" charset="0"/>
              </a:rPr>
              <a:t>ประชาชนเป็นเจ้าของ</a:t>
            </a:r>
            <a:r>
              <a:rPr lang="th-TH" altLang="zh-CN" sz="2800" b="1" dirty="0">
                <a:solidFill>
                  <a:srgbClr val="002060"/>
                </a:solidFill>
                <a:cs typeface="Tahoma" pitchFamily="34" charset="0"/>
              </a:rPr>
              <a:t>ระบบหลักประกันสุขภาพ</a:t>
            </a:r>
            <a:r>
              <a:rPr lang="th-TH" altLang="zh-CN" sz="22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th-TH" altLang="zh-CN" sz="2200" b="1" dirty="0">
                <a:solidFill>
                  <a:srgbClr val="FF0000"/>
                </a:solidFill>
                <a:cs typeface="Tahoma" pitchFamily="34" charset="0"/>
              </a:rPr>
              <a:t>...สวัสดี</a:t>
            </a:r>
            <a:endParaRPr lang="th-TH" sz="2200" b="1" dirty="0">
              <a:cs typeface="Tahoma" pitchFamily="34" charset="0"/>
            </a:endParaRPr>
          </a:p>
          <a:p>
            <a:pPr>
              <a:defRPr/>
            </a:pPr>
            <a:endParaRPr lang="th-TH" sz="2200" b="1" i="1" dirty="0">
              <a:solidFill>
                <a:srgbClr val="0033CC"/>
              </a:solidFill>
              <a:cs typeface="Tahoma" pitchFamily="34" charset="0"/>
            </a:endParaRPr>
          </a:p>
          <a:p>
            <a:pPr algn="ctr">
              <a:defRPr/>
            </a:pPr>
            <a:endParaRPr lang="th-TH" sz="2200" dirty="0"/>
          </a:p>
        </p:txBody>
      </p:sp>
      <p:pic>
        <p:nvPicPr>
          <p:cNvPr id="18438" name="Picture 3" descr="THAI Peo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5373688"/>
            <a:ext cx="17922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0825" y="152400"/>
            <a:ext cx="8642350" cy="1143000"/>
          </a:xfrm>
          <a:solidFill>
            <a:srgbClr val="D6F955"/>
          </a:solidFill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มติการประชุมคณะกรรมการหลักประกันสุขภาพแห่งชาติ</a:t>
            </a:r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ครั้งที่ ๙/๒๕๕๘</a:t>
            </a:r>
            <a:r>
              <a:rPr lang="en-US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วันที่ ๑๔ กันยายน ๒๕๕๘</a:t>
            </a:r>
            <a:endParaRPr lang="en-US" sz="3600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1420813"/>
            <a:ext cx="8642350" cy="3684587"/>
          </a:xfrm>
        </p:spPr>
        <p:txBody>
          <a:bodyPr/>
          <a:lstStyle/>
          <a:p>
            <a:pPr marL="0" indent="0" algn="thaiDist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เห็นชอบแนวทางการบริหารจัดการ เงื่อนไข อัตรา และหลักเกณฑ์การจ่ายค่าใช้จ่ายบริการสาธารณสุขสำหรับผู้สูงอายุที่มีภาวะพึ่งพิง แล</a:t>
            </a: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ะให้ปรับเพิ่มประกาศคณะกรรมการหลักประกันสุขภาพแห่งชาติ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เรื่องการกำหนดหลักเกณฑ์เพื่อสนับสนุนให้องค์กรปกครองส่วนท้องถิ่น ดำเนินงานและบริหารจัดการกองทุนหลักประกันสุขภาพในระดับท้องถิ่นหรือพื้นที่ พ.ศ.๒๕๕๗ ให้รองรับงบประมาณและการจัดบริการสาธารณสุขสำหรับผู้สูงอายุที่มีภาวะพึ่งพิงด้านการแพทย์ตามที่เสนอได้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h-TH" dirty="0" smtClean="0"/>
          </a:p>
          <a:p>
            <a:pPr>
              <a:defRPr/>
            </a:pPr>
            <a:fld id="{220F68E5-3F18-4E76-BAB9-AE04C3A139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y2m.ae/blog/wp-content/uploads/2013/01/billboard-1024x77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8392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738" y="304800"/>
            <a:ext cx="906462" cy="830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สรุป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4263" y="1014413"/>
            <a:ext cx="6307137" cy="3786187"/>
          </a:xfrm>
          <a:prstGeom prst="rect">
            <a:avLst/>
          </a:prstGeom>
          <a:solidFill>
            <a:srgbClr val="D6F95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chemeClr val="accent4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ประกาศคณะกรรมการหลักประกันสุขภาพ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accent4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เรื่อง การกำหนดหลักเกณฑ์เพื่อสนับสนุน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accent4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ให้องค์กรปกครองส่วนท้องถิ่น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accent4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ดำเนินงานและบริหารจัดการกองทุน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accent4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หลักประกันสุขภาพในระดับท้องถิ่นหรือพื้นที่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accent4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(ฉบับที่ ๒) พ.ศ.๒๕๕๙</a:t>
            </a: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สรุปประเด็นสำคัญ(คำนิยาม)</a:t>
            </a:r>
            <a:b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ในประกาศฯ (ฉบับที่ ๒)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3200400"/>
          </a:xfrm>
          <a:ln>
            <a:solidFill>
              <a:srgbClr val="000066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ข้อ ๑ ให้เพิ่มบทนิยามดังต่อไปนี้ </a:t>
            </a:r>
          </a:p>
          <a:p>
            <a:pPr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“</a:t>
            </a: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ผู้สูงอายุที่มีภาวะพึ่งพิง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” หมายความว่า ผู้สูงอายุ หรือ</a:t>
            </a:r>
            <a:r>
              <a:rPr lang="th-TH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บุคคลอื่นๆ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ที่มีคะแนนประเมินความสามารถในการดำเนินชีวิตประจำวันตามดัชนีบาร์</a:t>
            </a:r>
            <a:r>
              <a:rPr lang="th-TH" b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เธล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เอดี</a:t>
            </a:r>
            <a:r>
              <a:rPr lang="th-TH" b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แอล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Barthel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ADL index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u="sng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เท่ากับหรือน้อยกว่า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๑๑ คะแนน ซึ่งแบ่งออกเป็น ๔ กลุ่ม และมีสิทธิได้รับบริการสาธารณสุขตามชุดสิทธิประโยชน์ในเอกสารแนบท้าย 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สรุปประเด็นสำคัญ(คำนิยาม)</a:t>
            </a:r>
            <a:b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ในประกาศฯ (ฉบับที่ ๒)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3733800"/>
          </a:xfrm>
          <a:ln>
            <a:solidFill>
              <a:srgbClr val="000066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การบริการดูแลระยะยาวด้านสาธารณสุขสำหรับผู้สูงอายุที่มีภาวะพึ่งพิง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”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หมายความว่า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การบริการตามชุดสิทธิประโยชน์ในเอกสารแนบท้าย ที่เป็นการให้บริการ ณ ครัวเรือน หรือที่ศูนย์พัฒนาคุณภาพชีวิตผู้สูงอายุในชุมชน หรือที่หน่วยบริการ หรือที่สถานบริการ ที่ให้บริการดูแลระยะยาวด้านสาธารณสุขสำหรับผู้สูงอายุที่มีภาวะพึ่งพิง โดยบุคลากรสาธารณสุขหรือผู้ช่วยเหลือดูแลผู้สูงอายุที่มีภาวะพึ่งพิง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346075"/>
            <a:ext cx="8229600" cy="706438"/>
          </a:xfrm>
          <a:solidFill>
            <a:srgbClr val="FFCD2D"/>
          </a:solidFill>
        </p:spPr>
        <p:txBody>
          <a:bodyPr/>
          <a:lstStyle/>
          <a:p>
            <a:r>
              <a:rPr lang="th-TH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ที่มา </a:t>
            </a:r>
            <a:r>
              <a:rPr lang="en-US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ความสำคัญ</a:t>
            </a:r>
          </a:p>
        </p:txBody>
      </p:sp>
      <p:sp>
        <p:nvSpPr>
          <p:cNvPr id="3075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750" y="1341438"/>
            <a:ext cx="8174038" cy="5100637"/>
          </a:xfrm>
        </p:spPr>
        <p:txBody>
          <a:bodyPr/>
          <a:lstStyle/>
          <a:p>
            <a:pPr marL="514350" indent="-514350">
              <a:buFontTx/>
              <a:buAutoNum type="thaiNumPeriod"/>
            </a:pPr>
            <a:r>
              <a:rPr lang="th-TH" sz="2400" smtClean="0">
                <a:latin typeface="Tahoma" pitchFamily="34" charset="0"/>
                <a:cs typeface="Tahoma" pitchFamily="34" charset="0"/>
              </a:rPr>
              <a:t>จำนวนผู้สูงอายุที่มีภาวะพึ่งพิง ระดับปานกลางถึงทั้งหมดเพิ่มขึ้นอย่างต่อเนื่อง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และเป็นปัญหาสำคัญของประเทศ </a:t>
            </a:r>
          </a:p>
          <a:p>
            <a:pPr marL="514350" indent="-514350">
              <a:buFontTx/>
              <a:buNone/>
            </a:pPr>
            <a:r>
              <a:rPr lang="th-TH" sz="2400" smtClean="0">
                <a:latin typeface="Tahoma" pitchFamily="34" charset="0"/>
                <a:cs typeface="Tahoma" pitchFamily="34" charset="0"/>
              </a:rPr>
              <a:t>๒.  ศักยภาพของครอบครัวในการดูแลผู้สูงอายุ ถดถอยลง จากขนาดครอบครัวที่เล็กลง การเคลื่อนย้ายแรงงานจากชนบทสู่เมือง การทำงานนอกบ้านของสตรี</a:t>
            </a:r>
          </a:p>
          <a:p>
            <a:pPr marL="514350" indent="-514350">
              <a:buFontTx/>
              <a:buAutoNum type="thaiNumPeriod" startAt="3"/>
            </a:pPr>
            <a:r>
              <a:rPr lang="th-TH" sz="2400" smtClean="0">
                <a:latin typeface="Tahoma" pitchFamily="34" charset="0"/>
                <a:cs typeface="Tahoma" pitchFamily="34" charset="0"/>
              </a:rPr>
              <a:t>ระบบบริการสาธารณสุขและบริการด้านสังคมที่ผ่านมาอยู่ในลักษณะตั้งรับ สามารถให้บริการหลักแก่กลุ่มที่ไม่มีภาวะพึ่งพิง สำหรับกลุ่มผู้มีภาวะพึ่งพิง บริการมีจำกัด และมักเป็นในรูปการสงเคราะห์เป็นครั้งคราว ไม่ต่อเนื่อง</a:t>
            </a:r>
          </a:p>
          <a:p>
            <a:pPr marL="514350" indent="-514350">
              <a:buFontTx/>
              <a:buAutoNum type="thaiNumPeriod" startAt="4"/>
            </a:pPr>
            <a:r>
              <a:rPr lang="th-TH" sz="24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ปีงบประมาณ ๒๕๕๙ รัฐบาลได้ให้งบค่าบริการ </a:t>
            </a:r>
            <a:r>
              <a:rPr lang="en-US" sz="24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LTC </a:t>
            </a:r>
            <a:r>
              <a:rPr lang="th-TH" sz="24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ด้านสาธารณสุข สำหรับผู้สูงอายุติดบ้าน ติดเตียงในชุมชน ๖๐๐ ล้านบาท ครอบคลุมร้อยละ ๑๐ ของกลุ่มเป้าหมายและพื้นที่</a:t>
            </a:r>
          </a:p>
          <a:p>
            <a:pPr marL="514350" indent="-514350">
              <a:buFontTx/>
              <a:buNone/>
            </a:pPr>
            <a:r>
              <a:rPr lang="th-TH" sz="24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245225"/>
            <a:ext cx="514350" cy="476250"/>
          </a:xfrm>
        </p:spPr>
        <p:txBody>
          <a:bodyPr/>
          <a:lstStyle/>
          <a:p>
            <a:pPr>
              <a:defRPr/>
            </a:pPr>
            <a:fld id="{4BB32AB1-B880-46C8-A3D0-0C8E0F4EC9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สรุปประเด็นสำคัญ(คำนิยาม)</a:t>
            </a:r>
            <a:b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ในประกาศฯ (ฉบับที่ ๒)</a:t>
            </a: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4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352800"/>
          </a:xfrm>
          <a:ln>
            <a:solidFill>
              <a:schemeClr val="bg2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/>
                <a:latin typeface="BrowalliaUPC" pitchFamily="34" charset="-34"/>
                <a:cs typeface="BrowalliaUPC" pitchFamily="34" charset="-34"/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ศูนย์พัฒนาคุณภาพชีวิตผู้สูงอายุในชุมชน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” </a:t>
            </a:r>
            <a:endParaRPr lang="th-TH" b="1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หมายความว่า </a:t>
            </a:r>
          </a:p>
          <a:p>
            <a:pPr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ศูนย์พัฒนาและฟื้นฟูคุณภาพชีวิตผู้สูงอายุและคนพิการ หรือศูนย์ที่มีชื่ออย่างอื่นตามข้อ ๗(๓) ซึ่งจัดตั้งขึ้นโดยองค์กรปกครองส่วนท้องถิ่น หรือที่คณะอนุกรรมการตามข้อ ๘/๑ เห็นชอบ</a:t>
            </a:r>
            <a:endParaRPr lang="th-TH" dirty="0" smtClean="0">
              <a:solidFill>
                <a:schemeClr val="accent4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สรุปประเด็นสำคัญ(คำนิยาม)</a:t>
            </a:r>
            <a:b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ในประกาศฯ (ฉบับที่ ๒)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3733800"/>
          </a:xfrm>
          <a:ln>
            <a:solidFill>
              <a:srgbClr val="000066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ผู้ช่วยเหลือดูแลผู้สูงอายุที่มีภาวะพึ่งพิง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”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หมายความว่า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บุคคล </a:t>
            </a:r>
            <a:r>
              <a:rPr lang="th-TH" b="1" dirty="0" smtClean="0">
                <a:solidFill>
                  <a:srgbClr val="FF66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FF6600"/>
                </a:solidFill>
                <a:effectLst/>
                <a:latin typeface="TH SarabunPSK" pitchFamily="34" charset="-34"/>
                <a:cs typeface="TH SarabunPSK" pitchFamily="34" charset="-34"/>
              </a:rPr>
              <a:t>Care giver)</a:t>
            </a:r>
            <a:r>
              <a:rPr lang="th-TH" b="1" dirty="0" smtClean="0">
                <a:solidFill>
                  <a:srgbClr val="FF66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ที่ผ่านการอบรมตามหลักสูตรที่คณะอนุกรรมการพัฒนาระบบการดูแลระยะยาวสำหรับผู้สูงอายุที่มีภาวะพึ่งพิง หรือคณะอนุกรรมการอื่นภายใต้คณะกรรมการหลักประกันสุขภาพแห่งชาติ หรือสำนักงานหลักประกันสุขภาพแห่งชาติ เห็นชอบ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</a:t>
            </a:r>
            <a:b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ในประกาศฯ (ฉบับที่ ๒)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267200"/>
          </a:xfrm>
          <a:ln>
            <a:solidFill>
              <a:srgbClr val="000066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ข้อ ๒ ให้เพิ่มความต่อไปนี้เป็นข้อ ๕/๑ และข้อ ๕/๒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ของประกาศฯ พ.ศ.๒๕๕๗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“ข้อ 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๕/๑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นอกจากเงินหรือทรัพย์สินในกองทุนหลักประกันสุขภาพตามข้อ ๕ แล้ว ให้องค์กรปกครองส่วนท้องถิ่นที่มีความพร้อม ความเหมาะสม ซึ่งได้แสดงความจำนงเข้าร่วม และสำนักงานหลักประกันสุขภาพแห่งชาติเห็นชอบ ได้รับเงินเพิ่มจากกองทุนหลักประกันสุขภาพแห่งชาติ ในส่วนค่าบริการสาธารณสุขสำหรับผู้สูงอายุที่มีภาวะพึ่งพิง ตามที่คณะกรรมการหลักประกันสุขภาพแห่งชาติกำหนด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</a:t>
            </a:r>
            <a:b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ในประกาศฯ (ฉบับที่ ๒)</a:t>
            </a:r>
            <a:r>
              <a:rPr lang="th-TH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  <a:ln>
            <a:solidFill>
              <a:srgbClr val="000066"/>
            </a:solidFill>
          </a:ln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bg2"/>
                </a:solidFill>
                <a:effectLst/>
              </a:rPr>
              <a:t>      เงินที่ได้รับตามวรรคหนึ่ง ให้ถือว่าเป็นเงินหรือทรัพย์สินในกองทุนหลักประกันสุขภาพ แต่ให้เปิดบัญชีเงินฝากกับธนาคารเพื่อการเกษตรและสหกรณ์การเกษตร(ธ.</a:t>
            </a:r>
            <a:r>
              <a:rPr lang="th-TH" b="1" dirty="0" err="1" smtClean="0">
                <a:solidFill>
                  <a:schemeClr val="bg2"/>
                </a:solidFill>
                <a:effectLst/>
              </a:rPr>
              <a:t>ก.ส.</a:t>
            </a:r>
            <a:r>
              <a:rPr lang="th-TH" b="1" dirty="0" smtClean="0">
                <a:solidFill>
                  <a:schemeClr val="bg2"/>
                </a:solidFill>
                <a:effectLst/>
              </a:rPr>
              <a:t>) ชื่อ </a:t>
            </a:r>
            <a:r>
              <a:rPr lang="en-US" b="1" dirty="0" smtClean="0">
                <a:solidFill>
                  <a:schemeClr val="bg2"/>
                </a:solidFill>
                <a:effectLst/>
              </a:rPr>
              <a:t>“</a:t>
            </a:r>
            <a:r>
              <a:rPr lang="th-TH" b="1" dirty="0" smtClean="0">
                <a:solidFill>
                  <a:srgbClr val="0033CC"/>
                </a:solidFill>
                <a:effectLst/>
              </a:rPr>
              <a:t>บัญชีกองทุนหลักประกันสุขภาพ (....ชื่อองค์กรปกครองส่วนท้องถิ่น) เพื่อการดูแลผู้สูงอายุที่มีภาวะพึ่งพิง</a:t>
            </a:r>
            <a:r>
              <a:rPr lang="en-US" b="1" dirty="0" smtClean="0">
                <a:solidFill>
                  <a:schemeClr val="bg2"/>
                </a:solidFill>
                <a:effectLst/>
              </a:rPr>
              <a:t>”</a:t>
            </a:r>
            <a:r>
              <a:rPr lang="th-TH" b="1" dirty="0" smtClean="0">
                <a:solidFill>
                  <a:schemeClr val="bg2"/>
                </a:solidFill>
                <a:effectLst/>
              </a:rPr>
              <a:t> แยกออกจากบัญชีกองทุนหลักประกันสุขภาพ โดยมีวัตถุประสงค์เพื่อเป็น</a:t>
            </a:r>
            <a:r>
              <a:rPr lang="th-TH" b="1" dirty="0" smtClean="0">
                <a:solidFill>
                  <a:srgbClr val="FF6600"/>
                </a:solidFill>
                <a:effectLst/>
              </a:rPr>
              <a:t>ค่าใช้จ่ายสนับสนุนและส่งเสริมการบริการดูแลระยะยาวด้านสาธารณสุขสำหรับผู้สูงอายุที่มีภาวะพึ่งพิง ทั้งนี้ภายใต้บังคับของ ข้อ ๗/๑ และให้สามารถใช้ในปีงบประมาณถัดๆไปได้</a:t>
            </a:r>
            <a:endParaRPr lang="en-US" b="1" dirty="0" smtClean="0">
              <a:solidFill>
                <a:srgbClr val="FF6600"/>
              </a:solidFill>
              <a:effectLst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</a:t>
            </a:r>
            <a:b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ในประกาศฯ (ฉบับที่ ๒)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2133600"/>
          </a:xfrm>
          <a:ln>
            <a:solidFill>
              <a:srgbClr val="000066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“ข้อ 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๕/๒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ให้เงินกองทุนหลักประกันสุขภาพตามข้อ ๕ สามารถใช้ในปีงบประมาณถัดๆไปได้ และสามารถนำไปใช้เป็นค่าใช้จ่ายสนับสนุนและส่งเสริมการจัดบริการดูแลระยะยาวด้านสาธารณสุขสำหรับผู้สูงอายุที่มีภาวะพึ่งพิง ทั้งนี้ภายใต้บังคับของข้อ ๗/๑ ได้”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</a:t>
            </a:r>
            <a:b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ในประกาศฯ (ฉบับที่ ๒)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72000"/>
          </a:xfrm>
          <a:ln>
            <a:solidFill>
              <a:srgbClr val="000066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ข้อ ๓ ให้เพิ่มความต่อไปนี้เป็นข้อ ๗/๑ ของประกาศฯ พ.ศ.๒๕๕๗</a:t>
            </a:r>
          </a:p>
          <a:p>
            <a:pPr algn="thaiDist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“ข้อ 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๗(๑)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เงินกองทุนหลักประกันสุขภาพ ตามข้อ ๕/๑ และข้อ ๕/๒ ให้ใช้จ่ายเพื่อสนับสนุนและส่งเสริมการจัดบริการดูแลระยะยาวด้านสาธารณสุขสำหรับผู้สูงอายุที่มีภาวะพึ่งพิงตามชุดสิทธิประโยชน์ และอัตราที่กำหนดในเอกสารแนบท้ายของ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ศูนย์พัฒนาคุณภาพชีวิตผู้สูงอายุในชุมชน หรือหน่วยบริการ หรือสถานบริการ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ที่จัดบริการดูแลระยะยาวด้านสาธารณสุขสำหรับผู้สูงอายุที่มีภาวะพึ่งพิงที่คณะอนุกรรมการตามข้อ ๘/๑ เห็นชอบ และให้คณะอนุกรรมการรายงานให้คณะกรรมการกองทุนทราบ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</a:t>
            </a:r>
            <a:b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ในประกาศฯ (ฉบับที่ ๒)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32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72000"/>
          </a:xfrm>
          <a:ln>
            <a:solidFill>
              <a:srgbClr val="000066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ข้อ ๔ ให้เพิ่มความต่อไปนี้เป็นข้อ ๘/๑ ของประกาศฯ พ.ศ.๒๕๕๗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“ข้อ 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๘/๑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ให้คณะกรรมการกองทุน แต่งตั้งคณะอนุกรรมการชุดหนึ่งชื่อ “คณะอนุกรรมการสนับสนุนการจัดบริการดูแลระยะยาวสำหรับผู้สูงอายุที่มีภาวะพึ่งพิง” มีหน้าที่พิจารณาจัดหา กำหนดอัตราการชดเชยค่าบริการ และเห็นชอบให้ศูนย์พัฒนาคุณภาพชีวิตผู้สูงอายุในชุมชน หรือหน่วยบริการ หรือสถานบริการ เข้าร่วมจัดบริการดูแลระยะยาวด้านสาธารณสุขสำหรับผู้สูงอายุที่มีภาวะพึ่งพิง ตามข้อ 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๗(๑) 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เพื่อให้ผู้สูงอายุที่มีภาวะพึ่งพิง ได้รับบริการตามชุดสิทธิประโยชน์และอัตราที่กำหนดในเอกสารแนบท้าย โดยให้มีองค์ประกอบอย่างน้อย ดังต่อไปนี้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8382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3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สรุปประเด็นสำคัญในประกาศฯ (ฉบับที่ ๒)</a:t>
            </a:r>
            <a:r>
              <a:rPr lang="th-TH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พ.ศ. </a:t>
            </a:r>
            <a:r>
              <a:rPr lang="th-TH" sz="36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๒๕๕๙</a:t>
            </a:r>
            <a:r>
              <a:rPr lang="th-TH" sz="28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th-TH" sz="28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  <a:ln>
            <a:solidFill>
              <a:srgbClr val="000066"/>
            </a:solidFill>
          </a:ln>
        </p:spPr>
        <p:txBody>
          <a:bodyPr/>
          <a:lstStyle/>
          <a:p>
            <a:pPr marL="742950" indent="-742950"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33CC"/>
                </a:solidFill>
                <a:effectLst/>
                <a:latin typeface="TH SarabunPSK" pitchFamily="34" charset="-34"/>
                <a:cs typeface="TH SarabunPSK" pitchFamily="34" charset="-34"/>
              </a:rPr>
              <a:t>(๑) ผู้บริหารสูงสุดขององค์กรปกครองท้องถิ่นหรือ     	   ประธานอนุกรรมการ</a:t>
            </a:r>
          </a:p>
          <a:p>
            <a:pPr marL="742950" indent="-742950"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33CC"/>
                </a:solidFill>
                <a:effectLst/>
                <a:latin typeface="TH SarabunPSK" pitchFamily="34" charset="-34"/>
                <a:cs typeface="TH SarabunPSK" pitchFamily="34" charset="-34"/>
              </a:rPr>
              <a:t>      ผู้บริหารอื่นที่ได้รับมอบหมาย	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(๒) ผู้แทนกรรมการกองทุนหลักประกันสุขภาพ (๒ คน)      อนุกรรมการ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800" b="1" dirty="0" smtClean="0">
                <a:solidFill>
                  <a:srgbClr val="0033CC"/>
                </a:solidFill>
                <a:effectLst/>
                <a:latin typeface="TH SarabunPSK" pitchFamily="34" charset="-34"/>
                <a:cs typeface="TH SarabunPSK" pitchFamily="34" charset="-34"/>
              </a:rPr>
              <a:t>๓) ผู้อำนวยการโรงพยาบาลของรัฐในพื้นที่	               อนุกรรมการ 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33CC"/>
                </a:solidFill>
                <a:effectLst/>
                <a:latin typeface="TH SarabunPSK" pitchFamily="34" charset="-34"/>
                <a:cs typeface="TH SarabunPSK" pitchFamily="34" charset="-34"/>
              </a:rPr>
              <a:t>      หรือผู้แทน (๑ คน)</a:t>
            </a:r>
            <a:endParaRPr lang="en-US" sz="2800" b="1" dirty="0" smtClean="0">
              <a:solidFill>
                <a:srgbClr val="0033CC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(๔) สาธารณสุขอำเภอในพื้นที่หรือผู้แทน (๑ คน) 	    อนุกรรมการ</a:t>
            </a:r>
            <a:endParaRPr lang="en-US" sz="2800" b="1" dirty="0" smtClean="0"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33CC"/>
                </a:solidFill>
                <a:effectLst/>
                <a:latin typeface="TH SarabunPSK" pitchFamily="34" charset="-34"/>
                <a:cs typeface="TH SarabunPSK" pitchFamily="34" charset="-34"/>
              </a:rPr>
              <a:t>(๕) หัวหน้าหน่วยบริการปฐมภูมิของรัฐในพื้นที่ (๑ คน)	    อนุกรรมการ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(๖) ผู้จัดการระบบการดูแลระยะยาวด้านสาธารณสุข (๑ คน) อนุกรรมการ</a:t>
            </a:r>
            <a:endParaRPr lang="en-US" sz="2800" b="1" dirty="0" smtClean="0"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33CC"/>
                </a:solidFill>
                <a:effectLst/>
                <a:latin typeface="TH SarabunPSK" pitchFamily="34" charset="-34"/>
                <a:cs typeface="TH SarabunPSK" pitchFamily="34" charset="-34"/>
              </a:rPr>
              <a:t>(๗) ผู้ช่วยเหลือดูแลผู้สูงอายุที่มีภาวะพึ่งพิงในพื้นที่ (๑ คน)  อนุกรรมการ  </a:t>
            </a:r>
            <a:endParaRPr lang="en-US" sz="2800" b="1" dirty="0" smtClean="0">
              <a:solidFill>
                <a:srgbClr val="0033CC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(๘) ปลัดองค์กรปกครองท้องถิ่นหรือ                             อนุกรรมการและเลขานุการ  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2800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     เจ้าหน้าที่อื่นที่ได้รับมอบหมาย (๑ คน)</a:t>
            </a:r>
            <a:endParaRPr lang="en-US" sz="2800" b="1" dirty="0" smtClean="0"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h-TH" sz="4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สรุปประเด็นสำคัญในประกาศฯ (ฉบับที่ ๒) พ.ศ.๒๕๕๙</a:t>
            </a:r>
            <a:endParaRPr lang="th-TH" sz="4000" b="1" dirty="0">
              <a:solidFill>
                <a:schemeClr val="accent4">
                  <a:lumMod val="2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9699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029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ข้อ ๕ ประกาศนี้ให้มีผลใช้บังคับตั้งแต่วันที่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๔ มกราคม ๒๕๕๙ 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เป็นต้นไป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                        ประกาศ  ณ  วันที่  ๘  กุมภาพันธ์  ๒๕๕๙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          นาย</a:t>
            </a:r>
            <a:r>
              <a:rPr lang="th-TH" b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ปิ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ยะสกล  สกลสัต</a:t>
            </a:r>
            <a:r>
              <a:rPr lang="th-TH" b="1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ยาทร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				           (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นายปิยะสกล  สกลสัตยาทร)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     รัฐมนตรีว่าการกระทรวงสาธารณสุข</a:t>
            </a:r>
            <a:endParaRPr lang="en-US" b="1" dirty="0" smtClean="0">
              <a:solidFill>
                <a:schemeClr val="accent4">
                  <a:lumMod val="2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          ประธานกรรมการหลักประกันสุขภาพแห่งชาติ</a:t>
            </a: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			</a:t>
            </a:r>
          </a:p>
          <a:p>
            <a:pPr marL="742950" indent="-742950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02060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715000"/>
          </a:xfrm>
          <a:solidFill>
            <a:srgbClr val="92D050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effectLst/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เอกสารแนบท้ายประกาศคณะกรรมการหลักประกันสุขภาพแห่งชาติ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เรื่อง การกำหนดหลักเกณฑ์เพื่อสนับสนุนให้องค์กรปกครองส่วนท้องถิ่นดำเนินงานและบริหารจัดการกองทุนหลักประกันสุขภาพในระดับท้องถิ่นหรือพื้นที่ (ฉบับที่ ๒ ) พ.ศ. ๒๕๕๙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ลงวันที่  ๘  กุมภาพันธ์  ๒๕๕๙</a:t>
            </a:r>
            <a:endParaRPr lang="en-US" b="1" dirty="0" smtClean="0"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ชุดสิทธิประโยชน์ และ อัตราการชดเชยค่าบริการด้านสาธารณสุขสำหรับผู้สูงอายุที่มีภาวะพึ่งพิง(เหมาจ่าย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ปี)</a:t>
            </a:r>
          </a:p>
          <a:p>
            <a:pPr>
              <a:buFont typeface="Wingdings" pitchFamily="2" charset="2"/>
              <a:buNone/>
              <a:defRPr/>
            </a:pPr>
            <a:r>
              <a:rPr lang="th-TH" b="1" dirty="0" smtClean="0"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(รายละเอียดตามประกาศฯ)</a:t>
            </a:r>
            <a:endParaRPr lang="en-US" b="1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effectLst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/>
              </a:rPr>
            </a:br>
            <a:endParaRPr lang="th-TH" b="1" dirty="0" smtClean="0">
              <a:solidFill>
                <a:srgbClr val="002060"/>
              </a:solidFill>
              <a:effectLst/>
              <a:ea typeface="Tahoma" pitchFamily="34" charset="0"/>
              <a:cs typeface="Tahoma" pitchFamily="34" charset="0"/>
            </a:endParaRPr>
          </a:p>
          <a:p>
            <a:pPr marL="742950" indent="-742950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2060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FFCD2D"/>
          </a:solidFill>
        </p:spPr>
        <p:txBody>
          <a:bodyPr/>
          <a:lstStyle/>
          <a:p>
            <a:pPr eaLnBrk="1" hangingPunct="1"/>
            <a:r>
              <a:rPr lang="th-TH" sz="3200" b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สัดส่วนประชากรผู้สูงอายุของประเทศญี่ปุ่น เกาหลีใต้ จีน ไทย และโลก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AA40A-DF28-4BFC-9981-91D13A04B4D9}" type="slidenum">
              <a:rPr lang="th-TH"/>
              <a:pPr>
                <a:defRPr/>
              </a:pPr>
              <a:t>3</a:t>
            </a:fld>
            <a:endParaRPr lang="th-TH"/>
          </a:p>
        </p:txBody>
      </p:sp>
      <p:pic>
        <p:nvPicPr>
          <p:cNvPr id="4100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14780" t="15802" r="13029" b="5675"/>
          <a:stretch>
            <a:fillRect/>
          </a:stretch>
        </p:blipFill>
        <p:spPr>
          <a:xfrm>
            <a:off x="827088" y="1484313"/>
            <a:ext cx="7400925" cy="4525962"/>
          </a:xfrm>
        </p:spPr>
      </p:pic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3352800" y="11430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thaiDist">
              <a:spcAft>
                <a:spcPts val="1000"/>
              </a:spcAft>
            </a:pPr>
            <a:r>
              <a:rPr lang="th-TH" altLang="ja-JP" sz="2400" b="1" i="1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ผลการประมาณการโดย </a:t>
            </a:r>
            <a:r>
              <a:rPr lang="en-US" altLang="ja-JP" sz="2400" b="1" i="1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UN </a:t>
            </a:r>
            <a:r>
              <a:rPr lang="th-TH" altLang="ja-JP" sz="2400" b="1" i="1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ระบุว่าประเทศไทยมีอัตราผู้สูงอายุสูงกว่าค่าเฉลี่ยของโลกในช่วงตั้งแต่ปี ค.ศ. </a:t>
            </a:r>
            <a:r>
              <a:rPr lang="en-US" altLang="ja-JP" sz="2400" b="1" i="1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2000 </a:t>
            </a:r>
            <a:r>
              <a:rPr lang="th-TH" altLang="ja-JP" sz="2400" b="1" i="1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เป็นต้นมา</a:t>
            </a:r>
            <a:endParaRPr lang="th-TH" sz="4400">
              <a:latin typeface="TH SarabunPSK" pitchFamily="34" charset="-34"/>
              <a:ea typeface="MS Mincho" pitchFamily="49" charset="-128"/>
              <a:cs typeface="TH SarabunPSK" pitchFamily="34" charset="-34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096125" y="895350"/>
            <a:ext cx="1438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เปอร์เซ็นต์</a:t>
            </a:r>
            <a:endParaRPr 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9388" y="59499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 b="1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600" b="1">
                <a:latin typeface="TH SarabunPSK" pitchFamily="34" charset="-34"/>
                <a:cs typeface="TH SarabunPSK" pitchFamily="34" charset="-34"/>
              </a:rPr>
              <a:t>: Population Division of the Department of Economic and Social Affairs of the United Nations Secretariat, </a:t>
            </a:r>
            <a:r>
              <a:rPr lang="en-US" sz="1600" b="1" i="1">
                <a:latin typeface="TH SarabunPSK" pitchFamily="34" charset="-34"/>
                <a:cs typeface="TH SarabunPSK" pitchFamily="34" charset="-34"/>
              </a:rPr>
              <a:t>World Population Prospects: the 2010 Revision</a:t>
            </a:r>
            <a:r>
              <a:rPr lang="en-US" sz="1600" b="1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1600" b="1" u="sng">
                <a:latin typeface="TH SarabunPSK" pitchFamily="34" charset="-34"/>
                <a:cs typeface="TH SarabunPSK" pitchFamily="34" charset="-34"/>
                <a:hlinkClick r:id="rId3"/>
              </a:rPr>
              <a:t>http://esa.un.org/unpd/wpp/index.htm</a:t>
            </a:r>
            <a:endParaRPr lang="th-TH" sz="160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970088"/>
          <a:ext cx="8839200" cy="4811713"/>
        </p:xfrm>
        <a:graphic>
          <a:graphicData uri="http://schemas.openxmlformats.org/drawingml/2006/table">
            <a:tbl>
              <a:tblPr/>
              <a:tblGrid>
                <a:gridCol w="1893888"/>
                <a:gridCol w="1736725"/>
                <a:gridCol w="1673225"/>
                <a:gridCol w="1766887"/>
                <a:gridCol w="1768475"/>
              </a:tblGrid>
              <a:tr h="191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ประเภทและ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กิจกรรมบริการ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(ชุดสิทธิประโยชน์)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กลุ่มที่ ๑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เคลื่อนไหวได้บ้าง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และอาจมีปัญหาการกิน หรือการขับถ่าย แต่ไม่มีภาวะสับสนทางสมอง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กลุ่มที่ ๒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เหมือนกลุ่มที่ ๑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แต่มีภาวะสับสนทางสมอง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กลุ่มที่ ๓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เคลื่อนไหวเองไม่ได้ และอาจมีปัญหาการกิน หรือการขับถ่าย หรือมีอาการเจ็บป่วยรุนแรง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กลุ่มที่ ๔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เหมือนกลุ่มที่ ๓ และมีอาการเจ็บป่วยรุนแรง หรืออยู่ในระยะท้ายของชีวิต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EEF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TH SarabunPSK" pitchFamily="34" charset="-34"/>
                        </a:rPr>
                        <a:t>อัตราการชดเชยค่าบริการ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TH SarabunPSK" pitchFamily="34" charset="-34"/>
                        </a:rPr>
                        <a:t>(เหมาจ่าย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คน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ปี)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TH SarabunPSK" pitchFamily="34" charset="-34"/>
                        </a:rPr>
                        <a:t>ไม่เกิน ๔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๐๐๐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TH SarabunPSK" pitchFamily="34" charset="-34"/>
                        </a:rPr>
                        <a:t>     บาท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คน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ปี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TH SarabunPSK" pitchFamily="34" charset="-34"/>
                        </a:rPr>
                        <a:t>๓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๐๐๐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– 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๖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๐๐๐       บาท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คน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ปี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TH SarabunPSK" pitchFamily="34" charset="-34"/>
                        </a:rPr>
                        <a:t>๔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๐๐๐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–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๘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๐๐๐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บาท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คน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ปี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TH SarabunPSK" pitchFamily="34" charset="-34"/>
                        </a:rPr>
                        <a:t>๕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๐๐๐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–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๑๐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๐๐๐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TH SarabunPSK" pitchFamily="34" charset="-34"/>
                        </a:rPr>
                        <a:t>  บาท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คน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ordia New" pitchFamily="34" charset="-34"/>
                          <a:cs typeface="TH SarabunPSK" pitchFamily="34" charset="-34"/>
                        </a:rPr>
                        <a:t>ปี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9"/>
                    </a:solidFill>
                  </a:tcPr>
                </a:tc>
              </a:tr>
              <a:tr h="161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F4"/>
                    </a:solidFill>
                  </a:tcPr>
                </a:tc>
              </a:tr>
            </a:tbl>
          </a:graphicData>
        </a:graphic>
      </p:graphicFrame>
      <p:sp>
        <p:nvSpPr>
          <p:cNvPr id="17436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0779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ผู้สูงอายุที่มีภาวะพึ่งพิงแบ่งเป็น ๔ กลุ่ม</a:t>
            </a:r>
          </a:p>
          <a:p>
            <a:pPr algn="ctr"/>
            <a:r>
              <a:rPr lang="th-TH" sz="32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ตามความต้องการการบริการด้านสาธารณสุข</a:t>
            </a: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914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pPr>
              <a:defRPr/>
            </a:pP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การดำเนินงานต่อไปปี ๒๕๕๙</a:t>
            </a:r>
            <a:endParaRPr lang="th-TH" b="1" dirty="0">
              <a:solidFill>
                <a:srgbClr val="C000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ประสานแจ้งหน่วยบริการของรัฐทุกอำเภอเข้าร่วมดำเนินงานการบริการดูแลระยะยาวสำหรับผู้สูงอายุที่มีภาวะพึ่งพิงจำนวน ๑๐๑ แห่ง สปสช.โอนงบให้แห่งละ ๑๐๐</a:t>
            </a:r>
            <a:r>
              <a:rPr lang="en-US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๐๐๐ บาท (ดำเนินการแล้ว)</a:t>
            </a:r>
          </a:p>
          <a:p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ขอให้หน่วยบริการร่วมกับ อบต./เทศบาลในพื้นที่ที่เข้าร่วมดำเนินงานปี ๕๙ (ประมาณ ๑๐๑ แห่ง) สำรวจตรวจประเมินผู้สูงอายุติดบ้านติดเตียงในพื้นที่ (เกณฑ์ตัวชี้วัด </a:t>
            </a:r>
            <a:r>
              <a:rPr lang="en-US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ADL </a:t>
            </a:r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เท่ากับหรือต่ำกว่า ๑๑</a:t>
            </a:r>
            <a:r>
              <a:rPr lang="en-US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คะแนน) แจ้งข้อมูลให้ สปสช. </a:t>
            </a:r>
            <a:endParaRPr lang="th-TH" b="1" smtClean="0">
              <a:solidFill>
                <a:srgbClr val="FF66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pPr>
              <a:defRPr/>
            </a:pP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การดำเนินงานต่อไปปี ๒๕๕๙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(ต่อ)</a:t>
            </a:r>
            <a:endParaRPr lang="th-TH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r>
              <a:rPr lang="th-TH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อบต./เทศบาล (กองทุนหลักประกันสุขภาพท้องถิ่นฯ) ลงนามในหนังสือแสดงความจำนงเข้าร่วมดำเนินงานการดูแลระยะยาวฯ ส่งกลับให้ สปสช.เขต และเปิดบัญชีกองทุนหลักประกันสุขภาพเพื่อการดูแลระยะยาวสำหรับผู้สูงอายุที่มีภาวะพึ่งพิงแยกต่างหากเพื่อรับเงินโอนจาก สปสช. ๕</a:t>
            </a:r>
            <a:r>
              <a:rPr lang="en-US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๐๐๐</a:t>
            </a:r>
            <a:r>
              <a:rPr lang="en-US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บาทต่อรายต่อปีตามข้อมูลผู้สูงอายุติดบ้านติดเตียงที่ประเมินแล้ว</a:t>
            </a:r>
          </a:p>
          <a:p>
            <a:r>
              <a:rPr lang="th-TH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กองทุนหลักประกันสุขภาพท้องถิ่นฯ แต่งตั้งคณะอนุกรรมการสนับสนุนการดูแลระยะยาวสำหรับผู้สูงอายุที่มีภาวะพึ่งพิงของแต่ละกองทุนเพื่อดำเนินงานสนับสนุนการดูแลระยะยาวฯ ตามแผนการดูแล (</a:t>
            </a:r>
            <a:r>
              <a:rPr lang="en-US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Care Plan</a:t>
            </a:r>
            <a:r>
              <a:rPr lang="th-TH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) ภายใต้ชุดสิทธิประโยชน์แนบท้ายประกาศกองทุน (ฉบับที่ ๒</a:t>
            </a:r>
            <a:r>
              <a:rPr lang="en-US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ที่เสนอจากหน่วยงานที่จัดบริการ</a:t>
            </a:r>
            <a:r>
              <a:rPr lang="en-US" sz="3100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endParaRPr lang="th-TH" sz="3100" b="1" smtClean="0">
              <a:solidFill>
                <a:srgbClr val="00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endParaRPr lang="th-TH" b="1" smtClean="0">
              <a:solidFill>
                <a:srgbClr val="0000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การดำเนินงานต่อไปปี ๒๕๕๙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(ต่อ)</a:t>
            </a:r>
            <a:endParaRPr lang="th-TH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334000"/>
          </a:xfrm>
        </p:spPr>
        <p:txBody>
          <a:bodyPr/>
          <a:lstStyle/>
          <a:p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หน่วยงานที่จัดบริการจัดให้มีและอบรม </a:t>
            </a:r>
            <a:r>
              <a:rPr lang="en-US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Care Manager </a:t>
            </a:r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และผู้ช่วยเหลือดูแล (</a:t>
            </a:r>
            <a:r>
              <a:rPr lang="en-US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Care Giver) </a:t>
            </a:r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และทำแผนการดูแลผู้สูงอายุที่ประเมินในพื้นที่ตามชุดสิทธิประโยชน์เสนอคณะอนุกรรมการฯ เห็นชอบ</a:t>
            </a:r>
            <a:r>
              <a:rPr lang="en-US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endParaRPr lang="th-TH" b="1" smtClean="0">
              <a:solidFill>
                <a:srgbClr val="00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คณะอนุกรรมการฯ รายงานผลการดำเนินงานและการสนับสนุนงบประมาณให้คณะกรรมการบริหารกองทุนฯ ทราบ</a:t>
            </a:r>
            <a:endParaRPr lang="en-US" b="1" smtClean="0">
              <a:solidFill>
                <a:srgbClr val="00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คณะกรรมการบริหารกองทุนร่วมกับ สปสช. เขตและ กท.สธ. ติดตามกำกับและประเมินผลการดำเนินงานการดูแลระยะยาวฯ ในแต่ละพื้นที่อย่างต่อเนื่อง และสรุปผลงานรายไตรมาส</a:t>
            </a:r>
          </a:p>
          <a:p>
            <a:r>
              <a:rPr lang="th-TH" b="1" smtClean="0">
                <a:solidFill>
                  <a:srgbClr val="000000"/>
                </a:solidFill>
                <a:effectLst/>
                <a:latin typeface="TH SarabunPSK" pitchFamily="34" charset="-34"/>
                <a:cs typeface="TH SarabunPSK" pitchFamily="34" charset="-34"/>
              </a:rPr>
              <a:t>จัดเวทีสรุปการดำเนินงานระหว่างหน่วยบริการและกองทุนหลักประกันสุขภาพท้องถิ่นที่ดำเนินงานปี ๒๕๕๙ ระยะ ๖ เดือนและสิ้นปี</a:t>
            </a: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85750" y="249238"/>
            <a:ext cx="8572500" cy="922337"/>
          </a:xfrm>
          <a:solidFill>
            <a:srgbClr val="FFCD2D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หลักสำคัญในการออกแบบระบบ</a:t>
            </a:r>
            <a:endParaRPr lang="en-US" b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389937" cy="4940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๑.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เน้นบูรณาการด้านบริการสาธารณสุขและบริการด้านสังคมในระดับพื้นที่ (ตำบล/หมู่บ้าน/ครอบครัว)</a:t>
            </a:r>
          </a:p>
          <a:p>
            <a:pPr eaLnBrk="1" hangingPunct="1">
              <a:buFontTx/>
              <a:buNone/>
            </a:pP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๒.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คำนึงถึงความยั่งยืนและเป็นไปได้ของงบประมาณระยะยาวในอนาคต</a:t>
            </a:r>
          </a:p>
          <a:p>
            <a:pPr eaLnBrk="1" hangingPunct="1">
              <a:buFontTx/>
              <a:buNone/>
            </a:pP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๓.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สนับสนุนให้ อปท. (เทศบาล/อบต.) เป็นเจ้าภาพหลักในการบริหารระบบ </a:t>
            </a:r>
            <a:r>
              <a:rPr lang="th-TH" sz="3600" b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ผ่านทางระบบการบริหารของกองทุนหลักประกันสุขภาพ อปท.</a:t>
            </a: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ภายใต้การสนับสนุนของเครือข่ายหน่วยบริการปฐมภูมิในพื้นที่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8133C7-B1FA-4E4B-AD3D-D483DE0B31DF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 spd="med" advClick="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85750" y="249238"/>
            <a:ext cx="8572500" cy="922337"/>
          </a:xfrm>
          <a:solidFill>
            <a:srgbClr val="FFCD2D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หลักสำคัญในการออกแบบระบบ</a:t>
            </a:r>
            <a:endParaRPr lang="en-US" b="1" smtClean="0">
              <a:solidFill>
                <a:srgbClr val="0033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11188" y="1700213"/>
            <a:ext cx="7848600" cy="4941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๔.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พัฒนาและขยายระบบบริการ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โดยมีผู้จัดการ (พยาบาล หรือนักกายภาพบำบัด หรือนักสังคมสงเคราะห์ ฯลฯ) และอาสาสมัคร ที่ผ่านการฝึกอบรมและขึ้นทะเบียนดูแลผู้สูงอายุที่มีภาวะพึ่งพิงเชิงรุกในพื้นที่ ๑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๑๐ คน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โดยได้รับค่าตอบแทนจากกองทุนหลักประกันสุขภาพ </a:t>
            </a:r>
            <a:r>
              <a:rPr lang="th-TH" sz="36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อปท.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ที่มีอยู่แล้วภายใต้การบริหารของคณะกรรมการบริหารกองทุน</a:t>
            </a:r>
            <a:endParaRPr lang="en-US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B2BB5-901D-43AC-9EE8-97EBDEB8A0C5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 spd="med" advClick="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solidFill>
            <a:srgbClr val="FFCD2D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ระบบบริการดูแลระยะยาวด้านสาธารณสุขสำหรับผู้สูงอายุที่มีภาวะพึ่งพึงในพื้นที่ ปี ๒๕๕๙ (จำนวน ๖๐๐ ล้านบาท)</a:t>
            </a:r>
            <a:endParaRPr lang="en-US" sz="2000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9238" y="1571625"/>
            <a:ext cx="2016125" cy="1428750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สธ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87675" y="1625600"/>
            <a:ext cx="2016125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กองทุนหลักประกันสุขภาพ </a:t>
            </a:r>
            <a:r>
              <a:rPr lang="th-TH" sz="16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อปท.</a:t>
            </a:r>
            <a:endParaRPr lang="en-US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724525" y="1627188"/>
            <a:ext cx="2016125" cy="9699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สปสช.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8" name="TextBox 42"/>
          <p:cNvSpPr txBox="1">
            <a:spLocks noChangeArrowheads="1"/>
          </p:cNvSpPr>
          <p:nvPr/>
        </p:nvSpPr>
        <p:spPr bwMode="auto">
          <a:xfrm>
            <a:off x="7812088" y="2060575"/>
            <a:ext cx="1296987" cy="43396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th-TH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th-TH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th-TH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800" b="1" dirty="0" err="1">
                <a:latin typeface="Tahoma" pitchFamily="34" charset="0"/>
                <a:cs typeface="Tahoma" pitchFamily="34" charset="0"/>
              </a:rPr>
              <a:t>พม.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800" b="1" dirty="0">
                <a:latin typeface="Tahoma" pitchFamily="34" charset="0"/>
                <a:cs typeface="Tahoma" pitchFamily="34" charset="0"/>
              </a:rPr>
              <a:t>มหาดไทย</a:t>
            </a:r>
          </a:p>
          <a:p>
            <a:pPr algn="ctr"/>
            <a:r>
              <a:rPr lang="th-TH" sz="1800" b="1" dirty="0" err="1">
                <a:latin typeface="Tahoma" pitchFamily="34" charset="0"/>
                <a:cs typeface="Tahoma" pitchFamily="34" charset="0"/>
              </a:rPr>
              <a:t>สสส.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800" b="1" dirty="0" err="1">
                <a:latin typeface="Tahoma" pitchFamily="34" charset="0"/>
                <a:cs typeface="Tahoma" pitchFamily="34" charset="0"/>
              </a:rPr>
              <a:t>สช.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800" b="1" dirty="0" err="1">
                <a:latin typeface="Tahoma" pitchFamily="34" charset="0"/>
                <a:cs typeface="Tahoma" pitchFamily="34" charset="0"/>
              </a:rPr>
              <a:t>สวรส.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800" b="1" dirty="0">
                <a:latin typeface="Tahoma" pitchFamily="34" charset="0"/>
                <a:cs typeface="Tahoma" pitchFamily="34" charset="0"/>
              </a:rPr>
              <a:t>เอกชน</a:t>
            </a:r>
          </a:p>
          <a:p>
            <a:pPr algn="ctr"/>
            <a:endParaRPr lang="th-TH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th-TH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7" name="Elbow Connector 46"/>
          <p:cNvCxnSpPr>
            <a:stCxn id="42" idx="0"/>
            <a:endCxn id="40" idx="0"/>
          </p:cNvCxnSpPr>
          <p:nvPr/>
        </p:nvCxnSpPr>
        <p:spPr>
          <a:xfrm rot="16200000" flipV="1">
            <a:off x="3967162" y="-1138237"/>
            <a:ext cx="55563" cy="5475288"/>
          </a:xfrm>
          <a:prstGeom prst="bentConnector3">
            <a:avLst>
              <a:gd name="adj1" fmla="val 506010"/>
            </a:avLst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2" idx="2"/>
            <a:endCxn id="41" idx="6"/>
          </p:cNvCxnSpPr>
          <p:nvPr/>
        </p:nvCxnSpPr>
        <p:spPr>
          <a:xfrm rot="10800000">
            <a:off x="5003800" y="2111375"/>
            <a:ext cx="720725" cy="1588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1" idx="2"/>
            <a:endCxn id="40" idx="6"/>
          </p:cNvCxnSpPr>
          <p:nvPr/>
        </p:nvCxnSpPr>
        <p:spPr>
          <a:xfrm rot="10800000" flipV="1">
            <a:off x="2265363" y="2111375"/>
            <a:ext cx="722312" cy="174625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987675" y="3067050"/>
            <a:ext cx="2016125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ศูนย์พัฒนาคุณภาพชีวิต </a:t>
            </a:r>
            <a:r>
              <a:rPr lang="th-TH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ผส.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87675" y="4149725"/>
            <a:ext cx="20161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 manager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 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givers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771775" y="5575300"/>
            <a:ext cx="26638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ผู้สูงอายุที่มีภาวะพึ่งพิง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05" name="TextBox 81"/>
          <p:cNvSpPr txBox="1">
            <a:spLocks noChangeArrowheads="1"/>
          </p:cNvSpPr>
          <p:nvPr/>
        </p:nvSpPr>
        <p:spPr bwMode="auto">
          <a:xfrm>
            <a:off x="4814888" y="1557338"/>
            <a:ext cx="1196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๕๐๐ ลบ.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6" name="TextBox 85"/>
          <p:cNvSpPr txBox="1">
            <a:spLocks noChangeArrowheads="1"/>
          </p:cNvSpPr>
          <p:nvPr/>
        </p:nvSpPr>
        <p:spPr bwMode="auto">
          <a:xfrm>
            <a:off x="1989138" y="1371600"/>
            <a:ext cx="1284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ซื้อบริการ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7" name="TextBox 86"/>
          <p:cNvSpPr txBox="1">
            <a:spLocks noChangeArrowheads="1"/>
          </p:cNvSpPr>
          <p:nvPr/>
        </p:nvSpPr>
        <p:spPr bwMode="auto">
          <a:xfrm>
            <a:off x="1066800" y="8382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๑๐๐ ลบ.(</a:t>
            </a:r>
            <a:r>
              <a:rPr lang="en-US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on top)</a:t>
            </a:r>
            <a:r>
              <a:rPr lang="th-TH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บริการ </a:t>
            </a:r>
            <a:r>
              <a:rPr lang="en-US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LTC </a:t>
            </a:r>
            <a:r>
              <a:rPr lang="th-TH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ในหน่วยบริการ</a:t>
            </a:r>
            <a:endParaRPr lang="en-US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950" y="1643063"/>
            <a:ext cx="1003300" cy="1154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300" b="1" dirty="0">
                <a:latin typeface="Browallia New" pitchFamily="34" charset="-34"/>
                <a:cs typeface="Browallia New" pitchFamily="34" charset="-34"/>
              </a:rPr>
              <a:t>เครือข่าย รพ.และรพ.สต.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6238" y="3024188"/>
            <a:ext cx="2154237" cy="20351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54" name="Elbow Connector 53"/>
          <p:cNvCxnSpPr/>
          <p:nvPr/>
        </p:nvCxnSpPr>
        <p:spPr>
          <a:xfrm>
            <a:off x="1584325" y="3000375"/>
            <a:ext cx="1344613" cy="998538"/>
          </a:xfrm>
          <a:prstGeom prst="bentConnector3">
            <a:avLst>
              <a:gd name="adj1" fmla="val -1737"/>
            </a:avLst>
          </a:prstGeom>
          <a:ln w="38100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1249362" y="4322763"/>
            <a:ext cx="1844675" cy="1200150"/>
          </a:xfrm>
          <a:prstGeom prst="bentConnector2">
            <a:avLst/>
          </a:prstGeom>
          <a:ln w="38100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1" idx="4"/>
            <a:endCxn id="6" idx="0"/>
          </p:cNvCxnSpPr>
          <p:nvPr/>
        </p:nvCxnSpPr>
        <p:spPr>
          <a:xfrm rot="5400000">
            <a:off x="3780632" y="2809081"/>
            <a:ext cx="427038" cy="3175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6200000" flipH="1">
            <a:off x="4458494" y="5326856"/>
            <a:ext cx="501650" cy="1588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 flipH="1" flipV="1">
            <a:off x="3486151" y="5080000"/>
            <a:ext cx="11112" cy="1587"/>
          </a:xfrm>
          <a:prstGeom prst="bentConnector3">
            <a:avLst>
              <a:gd name="adj1" fmla="val -3586757"/>
            </a:avLst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rot="5400000" flipH="1" flipV="1">
            <a:off x="1209675" y="3605213"/>
            <a:ext cx="560387" cy="1373188"/>
          </a:xfrm>
          <a:prstGeom prst="curvedConnector4">
            <a:avLst>
              <a:gd name="adj1" fmla="val -40739"/>
              <a:gd name="adj2" fmla="val 7666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 rot="5400000" flipH="1" flipV="1">
            <a:off x="1282700" y="5349875"/>
            <a:ext cx="288925" cy="1247775"/>
          </a:xfrm>
          <a:prstGeom prst="curvedConnector4">
            <a:avLst>
              <a:gd name="adj1" fmla="val -39053"/>
              <a:gd name="adj2" fmla="val 7937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rot="10800000">
            <a:off x="5364163" y="2112963"/>
            <a:ext cx="395287" cy="1339850"/>
          </a:xfrm>
          <a:prstGeom prst="curved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0800000">
            <a:off x="4708525" y="5284788"/>
            <a:ext cx="12922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 rot="10800000" flipV="1">
            <a:off x="5786438" y="2928938"/>
            <a:ext cx="1928812" cy="107156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สนับสนุนบริการ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LTC 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ในพื้นที่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0800" y="3344863"/>
            <a:ext cx="1428750" cy="121443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บริการเชิงรุกที่ศูนย์ฯ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5088" y="4878388"/>
            <a:ext cx="1428750" cy="121443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บริการเชิงรุกที่บ้าน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000750" y="4500563"/>
            <a:ext cx="1714500" cy="1500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บริการเชิงรุก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ที่บ้าน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796925"/>
          </a:xfrm>
          <a:solidFill>
            <a:srgbClr val="FFCD2D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th-TH" sz="32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บริการดูแลระยะยาว (</a:t>
            </a:r>
            <a:r>
              <a:rPr lang="en-US" sz="32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LTC</a:t>
            </a:r>
            <a:r>
              <a:rPr lang="th-TH" sz="32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 เชิงรุกในพื้นที่</a:t>
            </a:r>
            <a:endParaRPr lang="en-US" sz="3200" b="1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4986337"/>
          </a:xfrm>
        </p:spPr>
        <p:txBody>
          <a:bodyPr/>
          <a:lstStyle/>
          <a:p>
            <a:pPr marL="514350" indent="-514350" eaLnBrk="1" hangingPunct="1">
              <a:buFontTx/>
              <a:buAutoNum type="thaiNumPeriod"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บริการด้านสาธารณสุข (อยู่ในชุดสิทธิประโยชน์) เช่น</a:t>
            </a:r>
          </a:p>
          <a:p>
            <a:pPr marL="514350" indent="-514350"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  - บริการการตรวจคัดกรอง ประเมินความต้องการดูแล </a:t>
            </a:r>
          </a:p>
          <a:p>
            <a:pPr marL="514350" indent="-514350"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	- บริการดูแลที่บ้าน บริการสร้างเสริมสุขภาพและป้องกันโรค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514350" indent="-514350"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	- บริการกายภาพบำบัด บริการกิจกรรมบำบัด บริการเภสัชกรรม  </a:t>
            </a:r>
          </a:p>
          <a:p>
            <a:pPr marL="514350" indent="-514350"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   บริการโภชนาการ และอุปกรณ์เครื่องช่วยทางการแพทย์ </a:t>
            </a:r>
          </a:p>
          <a:p>
            <a:pPr marL="514350" indent="-514350"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	  ตามที่คณะอนุกรรมการพัฒนาระบบบริการดูแลระยะยาว       </a:t>
            </a:r>
          </a:p>
          <a:p>
            <a:pPr marL="514350" indent="-514350"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   สำหรับผู้สูงอายุที่มีภาวะพึ่งพิง หรือคณะกรรมการหลักประกัน</a:t>
            </a:r>
          </a:p>
          <a:p>
            <a:pPr marL="514350" indent="-514350"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   สุขภาพ กำหนด</a:t>
            </a:r>
          </a:p>
          <a:p>
            <a:pPr marL="514350" indent="-51435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๒.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บริการด้านสังคม เช่น </a:t>
            </a:r>
          </a:p>
          <a:p>
            <a:pPr marL="514350" indent="-51435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  บริการช่วยเหลืองานบ้าน การปฏิบัติกิจวัตรประจำวัน , บริการ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อุปกรณ์ช่วยเหลือทางสังคม ,กิจกรรมนอกบ้าน และอื่นๆ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FontTx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5C644-0076-4887-915C-665F09BA574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rgbClr val="FFCD2D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th-TH" sz="32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เป้าหมายการดำเนินงานใน ๓ ปี</a:t>
            </a:r>
            <a:r>
              <a:rPr lang="en-US" sz="32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(ทั่วประเทศ)</a:t>
            </a:r>
            <a:endParaRPr lang="en-US" sz="3200" b="1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572500" cy="4929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ปีที่ ๑ (ปี ๒๕๕๙)</a:t>
            </a:r>
          </a:p>
          <a:p>
            <a:pPr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	ครอบคลุมพื้นที่และผู้สูงอายุติดบ้าน ติดเตียง ๑๐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%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ประมาณ </a:t>
            </a:r>
          </a:p>
          <a:p>
            <a:pPr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๑,๐๐๐ พื้นที่ (เทศบาลหรือ </a:t>
            </a:r>
            <a:r>
              <a:rPr lang="th-TH" sz="2400" dirty="0" err="1" smtClean="0">
                <a:latin typeface="Tahoma" pitchFamily="34" charset="0"/>
                <a:cs typeface="Tahoma" pitchFamily="34" charset="0"/>
              </a:rPr>
              <a:t>อบต.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ขนาดใหญ่ และกรุงเทพมหานคร) ดูแล ๑๐๐,๐๐๐ ราย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ปีที่ ๒ (ปี ๒๕๖๐)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	ครอบคลุมพื้นที่และผู้สูงอายุติดบ้าน ติดเตียง ๕๐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%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ประมาณ ๕,๐๐๐ เทศบาล/ตำบล และ ๕๐๐,๐๐๐ ราย</a:t>
            </a:r>
          </a:p>
          <a:p>
            <a:pPr eaLnBrk="1" hangingPunct="1">
              <a:buFontTx/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ปีที่ ๓ (ปี ๒๕๖๑)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ครอบคลุมพื้นที่และผู้สูงอายุติดบ้าน ติดเตียง ๑๐๐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%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หรือ ทุกเทศบาล/ตำบล ประมาณ ๑,๐๐๐,๐๐๐ ราย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E5928-6B2D-4686-A8FD-022B99B0F44B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  <a:solidFill>
            <a:srgbClr val="FFCD2D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th-TH" sz="3000" b="1" smtClean="0">
                <a:latin typeface="Tahoma" pitchFamily="34" charset="0"/>
                <a:cs typeface="Tahoma" pitchFamily="34" charset="0"/>
              </a:rPr>
              <a:t>หลักเกณฑ์การคัดเลือกพื้นที่เป้าหมาย ปี ๒๕๕๙</a:t>
            </a:r>
            <a:r>
              <a:rPr 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(ประมาณ ๑๐๐๐ แห่ง ครอบคลุมเทศบาล</a:t>
            </a:r>
            <a:r>
              <a:rPr lang="en-US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หรือ อบต. </a:t>
            </a:r>
            <a:br>
              <a:rPr 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ของทุกอำเภอ และกรุงเทพมหานคร)</a:t>
            </a:r>
            <a:endParaRPr lang="en-US" sz="2500" b="1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23850" y="2060575"/>
            <a:ext cx="8585200" cy="4583113"/>
          </a:xfrm>
        </p:spPr>
        <p:txBody>
          <a:bodyPr/>
          <a:lstStyle/>
          <a:p>
            <a:pPr marL="514350" indent="-514350" eaLnBrk="1" hangingPunct="1">
              <a:buFontTx/>
              <a:buAutoNum type="thaiNumPeriod"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เทศบาลนคร เทศบาลเมือง (ทุกอำเภอ) และ 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อบต.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ขนาดใหญ่ที่พร้อมเข้าร่วม ประมาณ ๙๐๐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๑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๐๐๐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แห่ง</a:t>
            </a:r>
          </a:p>
          <a:p>
            <a:pPr marL="514350" indent="-514350" eaLnBrk="1" hangingPunct="1">
              <a:buFontTx/>
              <a:buNone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๑.๑ พื้นที่ที่มีการนำร่องดำเนินงาน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LTC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ของหน่วยงานต่างๆ เช่น 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สธ.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สสส.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พม.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เป็นต้น </a:t>
            </a:r>
          </a:p>
          <a:p>
            <a:pPr marL="514350" indent="-514350" eaLnBrk="1" hangingPunct="1">
              <a:buFontTx/>
              <a:buNone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๑.๒ พื้นที่กองทุนหลักประกันสุขภาพ 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อปท.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เกรด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,A </a:t>
            </a:r>
            <a:endParaRPr lang="th-TH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FontTx/>
              <a:buNone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๒.  กรุงเทพมหานคร (ทุกศูนย์บริการสาธารณสุข) ประมาณ ๕๐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๑๐๐ พื้นที่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D953A-303D-46C8-995C-03B6F12F50B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Arial" charset="0"/>
            </a:endParaRPr>
          </a:p>
        </p:txBody>
      </p:sp>
      <p:pic>
        <p:nvPicPr>
          <p:cNvPr id="12293" name="Picture 2" descr="http://fundmanagertalk.com/wp-content/uploads/2011/08/screenshot.64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2975" y="5072063"/>
            <a:ext cx="14779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5312</TotalTime>
  <Words>2070</Words>
  <Application>Microsoft Office PowerPoint</Application>
  <PresentationFormat>นำเสนอทางหน้าจอ (4:3)</PresentationFormat>
  <Paragraphs>215</Paragraphs>
  <Slides>33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4" baseType="lpstr">
      <vt:lpstr>การออกแบบเริ่มต้น</vt:lpstr>
      <vt:lpstr>ระบบการดูแลระยะยาวด้านสาธารณสุขสำหรับผู้สูงอายุที่มีภาวะพึ่งพิงภายใต้ระบบหลักประกันสุขภาพแห่งชาติ ( ในส่วน องค์กรปกครองส่วนท้องถิ่น)</vt:lpstr>
      <vt:lpstr>ที่มา : ความสำคัญ</vt:lpstr>
      <vt:lpstr>สัดส่วนประชากรผู้สูงอายุของประเทศญี่ปุ่น เกาหลีใต้ จีน ไทย และโลก</vt:lpstr>
      <vt:lpstr>หลักสำคัญในการออกแบบระบบ</vt:lpstr>
      <vt:lpstr>หลักสำคัญในการออกแบบระบบ</vt:lpstr>
      <vt:lpstr>งานนำเสนอ PowerPoint</vt:lpstr>
      <vt:lpstr>บริการดูแลระยะยาว (LTC) เชิงรุกในพื้นที่</vt:lpstr>
      <vt:lpstr>เป้าหมายการดำเนินงานใน ๓ ปี (ทั่วประเทศ)</vt:lpstr>
      <vt:lpstr>หลักเกณฑ์การคัดเลือกพื้นที่เป้าหมาย ปี ๒๕๕๙(ประมาณ ๑๐๐๐ แห่ง ครอบคลุมเทศบาล หรือ อบต.  ของทุกอำเภอ และกรุงเทพมหานคร)</vt:lpstr>
      <vt:lpstr> บทบาทของ อปท.  </vt:lpstr>
      <vt:lpstr>    ความคืบหน้าการดำเนินงานการดูแลระยะยาวด้านสาธารณสุขสำหรับผู้สูงอายุที่มีภาวะพึ่งพิงปี ๒๕๕๙  สำหรับ องค์การปกครองส่วนท้องถิ่น   </vt:lpstr>
      <vt:lpstr>แนวทางการดำเนินงานการดูแลผู้สูงอายุ</vt:lpstr>
      <vt:lpstr>แนวทางการดำเนินงานการดูแลผู้สูงอายุ (ร่าง )</vt:lpstr>
      <vt:lpstr>งานนำเสนอ PowerPoint</vt:lpstr>
      <vt:lpstr>งานนำเสนอ PowerPoint</vt:lpstr>
      <vt:lpstr>มติการประชุมคณะกรรมการหลักประกันสุขภาพแห่งชาติ ครั้งที่ ๙/๒๕๕๘  วันที่ ๑๔ กันยายน ๒๕๕๘</vt:lpstr>
      <vt:lpstr>งานนำเสนอ PowerPoint</vt:lpstr>
      <vt:lpstr>สรุปประเด็นสำคัญ(คำนิยาม) ในประกาศฯ (ฉบับที่ ๒) พ.ศ. ๒๕๕๙ </vt:lpstr>
      <vt:lpstr>สรุปประเด็นสำคัญ(คำนิยาม) ในประกาศฯ (ฉบับที่ ๒) พ.ศ. ๒๕๕๙ </vt:lpstr>
      <vt:lpstr>สรุปประเด็นสำคัญ(คำนิยาม) ในประกาศฯ (ฉบับที่ ๒) พ.ศ. ๒๕๕๙ </vt:lpstr>
      <vt:lpstr>สรุปประเด็นสำคัญ(คำนิยาม) ในประกาศฯ (ฉบับที่ ๒) พ.ศ. ๒๕๕๙ </vt:lpstr>
      <vt:lpstr>สรุปประเด็นสำคัญ ในประกาศฯ (ฉบับที่ ๒) พ.ศ. ๒๕๕๙ </vt:lpstr>
      <vt:lpstr>สรุปประเด็นสำคัญ ในประกาศฯ (ฉบับที่ ๒) พ.ศ. ๒๕๕๙ </vt:lpstr>
      <vt:lpstr>สรุปประเด็นสำคัญ ในประกาศฯ (ฉบับที่ ๒) พ.ศ. ๒๕๕๙ </vt:lpstr>
      <vt:lpstr>สรุปประเด็นสำคัญ ในประกาศฯ (ฉบับที่ ๒) พ.ศ. ๒๕๕๙ </vt:lpstr>
      <vt:lpstr>สรุปประเด็นสำคัญ ในประกาศฯ (ฉบับที่ ๒) พ.ศ. ๒๕๕๙ </vt:lpstr>
      <vt:lpstr>สรุปประเด็นสำคัญในประกาศฯ (ฉบับที่ ๒) พ.ศ. ๒๕๕๙ </vt:lpstr>
      <vt:lpstr>สรุปประเด็นสำคัญในประกาศฯ (ฉบับที่ ๒) พ.ศ.๒๕๕๙</vt:lpstr>
      <vt:lpstr>งานนำเสนอ PowerPoint</vt:lpstr>
      <vt:lpstr>งานนำเสนอ PowerPoint</vt:lpstr>
      <vt:lpstr>การดำเนินงานต่อไปปี ๒๕๕๙</vt:lpstr>
      <vt:lpstr>การดำเนินงานต่อไปปี ๒๕๕๙ (ต่อ)</vt:lpstr>
      <vt:lpstr>การดำเนินงานต่อไปปี ๒๕๕๙ (ต่อ)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sutee.p</dc:creator>
  <cp:lastModifiedBy>Administrator</cp:lastModifiedBy>
  <cp:revision>296</cp:revision>
  <dcterms:created xsi:type="dcterms:W3CDTF">2005-09-16T03:16:10Z</dcterms:created>
  <dcterms:modified xsi:type="dcterms:W3CDTF">2016-06-13T03:21:31Z</dcterms:modified>
</cp:coreProperties>
</file>